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6"/>
  </p:notesMasterIdLst>
  <p:sldIdLst>
    <p:sldId id="276" r:id="rId3"/>
    <p:sldId id="297" r:id="rId4"/>
    <p:sldId id="373" r:id="rId5"/>
    <p:sldId id="482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28" r:id="rId16"/>
    <p:sldId id="429" r:id="rId17"/>
    <p:sldId id="430" r:id="rId18"/>
    <p:sldId id="431" r:id="rId19"/>
    <p:sldId id="432" r:id="rId20"/>
    <p:sldId id="433" r:id="rId21"/>
    <p:sldId id="434" r:id="rId22"/>
    <p:sldId id="435" r:id="rId23"/>
    <p:sldId id="436" r:id="rId24"/>
    <p:sldId id="437" r:id="rId25"/>
    <p:sldId id="438" r:id="rId26"/>
    <p:sldId id="439" r:id="rId27"/>
    <p:sldId id="440" r:id="rId28"/>
    <p:sldId id="441" r:id="rId29"/>
    <p:sldId id="442" r:id="rId30"/>
    <p:sldId id="443" r:id="rId31"/>
    <p:sldId id="444" r:id="rId32"/>
    <p:sldId id="445" r:id="rId33"/>
    <p:sldId id="446" r:id="rId34"/>
    <p:sldId id="447" r:id="rId35"/>
    <p:sldId id="448" r:id="rId36"/>
    <p:sldId id="449" r:id="rId37"/>
    <p:sldId id="450" r:id="rId38"/>
    <p:sldId id="451" r:id="rId39"/>
    <p:sldId id="452" r:id="rId40"/>
    <p:sldId id="453" r:id="rId41"/>
    <p:sldId id="454" r:id="rId42"/>
    <p:sldId id="455" r:id="rId43"/>
    <p:sldId id="456" r:id="rId44"/>
    <p:sldId id="457" r:id="rId45"/>
    <p:sldId id="458" r:id="rId46"/>
    <p:sldId id="459" r:id="rId47"/>
    <p:sldId id="460" r:id="rId48"/>
    <p:sldId id="461" r:id="rId49"/>
    <p:sldId id="462" r:id="rId50"/>
    <p:sldId id="463" r:id="rId51"/>
    <p:sldId id="464" r:id="rId52"/>
    <p:sldId id="465" r:id="rId53"/>
    <p:sldId id="466" r:id="rId54"/>
    <p:sldId id="467" r:id="rId55"/>
    <p:sldId id="468" r:id="rId56"/>
    <p:sldId id="469" r:id="rId57"/>
    <p:sldId id="470" r:id="rId58"/>
    <p:sldId id="471" r:id="rId59"/>
    <p:sldId id="472" r:id="rId60"/>
    <p:sldId id="473" r:id="rId61"/>
    <p:sldId id="474" r:id="rId62"/>
    <p:sldId id="475" r:id="rId63"/>
    <p:sldId id="476" r:id="rId64"/>
    <p:sldId id="477" r:id="rId65"/>
    <p:sldId id="478" r:id="rId66"/>
    <p:sldId id="479" r:id="rId67"/>
    <p:sldId id="481" r:id="rId68"/>
    <p:sldId id="483" r:id="rId69"/>
    <p:sldId id="485" r:id="rId70"/>
    <p:sldId id="486" r:id="rId71"/>
    <p:sldId id="487" r:id="rId72"/>
    <p:sldId id="488" r:id="rId73"/>
    <p:sldId id="534" r:id="rId74"/>
    <p:sldId id="490" r:id="rId75"/>
    <p:sldId id="491" r:id="rId76"/>
    <p:sldId id="492" r:id="rId77"/>
    <p:sldId id="493" r:id="rId78"/>
    <p:sldId id="494" r:id="rId79"/>
    <p:sldId id="495" r:id="rId80"/>
    <p:sldId id="496" r:id="rId81"/>
    <p:sldId id="497" r:id="rId82"/>
    <p:sldId id="498" r:id="rId83"/>
    <p:sldId id="499" r:id="rId84"/>
    <p:sldId id="500" r:id="rId85"/>
    <p:sldId id="501" r:id="rId86"/>
    <p:sldId id="502" r:id="rId87"/>
    <p:sldId id="503" r:id="rId88"/>
    <p:sldId id="504" r:id="rId89"/>
    <p:sldId id="505" r:id="rId90"/>
    <p:sldId id="506" r:id="rId91"/>
    <p:sldId id="507" r:id="rId92"/>
    <p:sldId id="508" r:id="rId93"/>
    <p:sldId id="509" r:id="rId94"/>
    <p:sldId id="519" r:id="rId95"/>
    <p:sldId id="520" r:id="rId96"/>
    <p:sldId id="521" r:id="rId97"/>
    <p:sldId id="522" r:id="rId98"/>
    <p:sldId id="523" r:id="rId99"/>
    <p:sldId id="524" r:id="rId100"/>
    <p:sldId id="525" r:id="rId101"/>
    <p:sldId id="526" r:id="rId102"/>
    <p:sldId id="527" r:id="rId103"/>
    <p:sldId id="528" r:id="rId104"/>
    <p:sldId id="529" r:id="rId105"/>
    <p:sldId id="530" r:id="rId106"/>
    <p:sldId id="531" r:id="rId107"/>
    <p:sldId id="532" r:id="rId108"/>
    <p:sldId id="515" r:id="rId109"/>
    <p:sldId id="516" r:id="rId110"/>
    <p:sldId id="517" r:id="rId111"/>
    <p:sldId id="518" r:id="rId112"/>
    <p:sldId id="533" r:id="rId113"/>
    <p:sldId id="418" r:id="rId114"/>
    <p:sldId id="296" r:id="rId1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86435" autoAdjust="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presProps" Target="presProps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slide" Target="slides/slide100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13" Type="http://schemas.openxmlformats.org/officeDocument/2006/relationships/slide" Target="slides/slide111.xml"/><Relationship Id="rId118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slide" Target="slides/slide10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slide" Target="slides/slide112.xml"/><Relationship Id="rId119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584" y="6381328"/>
            <a:ext cx="21336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AutoShape 2" descr="Resultado de imagem para ifp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68CE559-B6A6-472C-B71B-7218F1D557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3" y="5589240"/>
            <a:ext cx="2500637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01/06/2018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1975123"/>
            <a:ext cx="4032448" cy="2101949"/>
          </a:xfrm>
        </p:spPr>
        <p:txBody>
          <a:bodyPr>
            <a:normAutofit fontScale="90000"/>
          </a:bodyPr>
          <a:lstStyle/>
          <a:p>
            <a:r>
              <a:rPr lang="pt-BR" sz="5400" b="1" dirty="0"/>
              <a:t>Algoritmos de ordenação</a:t>
            </a:r>
            <a:br>
              <a:rPr lang="pt-BR" sz="5400" b="1" dirty="0"/>
            </a:b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03309" y="5589240"/>
            <a:ext cx="4608512" cy="108012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Prof. Rafael Mesquita</a:t>
            </a:r>
          </a:p>
          <a:p>
            <a:r>
              <a:rPr lang="pt-BR" dirty="0"/>
              <a:t>rgm@cin.ufpe.br</a:t>
            </a:r>
          </a:p>
        </p:txBody>
      </p:sp>
      <p:sp>
        <p:nvSpPr>
          <p:cNvPr id="6" name="AutoShape 2" descr="Resultado de imagem para if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255641" cy="419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25 48 57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37 12 92 86 33</a:t>
            </a:r>
          </a:p>
        </p:txBody>
      </p:sp>
    </p:spTree>
    <p:extLst>
      <p:ext uri="{BB962C8B-B14F-4D97-AF65-F5344CB8AC3E}">
        <p14:creationId xmlns:p14="http://schemas.microsoft.com/office/powerpoint/2010/main" val="257842100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62241"/>
              </p:ext>
            </p:extLst>
          </p:nvPr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987824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54184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3635896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7072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4283968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41373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5004048" y="53012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2370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5004048" y="553579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442798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0066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Todos os elementos entre as posições lb+1 e </a:t>
            </a:r>
            <a:r>
              <a:rPr lang="pt-BR" dirty="0" err="1"/>
              <a:t>up</a:t>
            </a:r>
            <a:r>
              <a:rPr lang="pt-BR" dirty="0"/>
              <a:t> são menores que o pivô</a:t>
            </a:r>
          </a:p>
          <a:p>
            <a:pPr lvl="1"/>
            <a:r>
              <a:rPr lang="pt-BR" dirty="0"/>
              <a:t>Assim, trocamos os elementos das posições </a:t>
            </a:r>
            <a:r>
              <a:rPr lang="pt-BR" dirty="0" err="1"/>
              <a:t>up</a:t>
            </a:r>
            <a:r>
              <a:rPr lang="pt-BR" dirty="0"/>
              <a:t> e </a:t>
            </a:r>
            <a:r>
              <a:rPr lang="pt-BR" dirty="0" err="1"/>
              <a:t>lb</a:t>
            </a:r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5004048" y="553579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442798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23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Todos os elementos entre as posições lb+1 e </a:t>
            </a:r>
            <a:r>
              <a:rPr lang="pt-BR" dirty="0" err="1"/>
              <a:t>up</a:t>
            </a:r>
            <a:r>
              <a:rPr lang="pt-BR" dirty="0"/>
              <a:t> são menores que o pivô</a:t>
            </a:r>
          </a:p>
          <a:p>
            <a:pPr lvl="1"/>
            <a:r>
              <a:rPr lang="pt-BR" dirty="0"/>
              <a:t>Assim, trocamos os elementos das posições </a:t>
            </a:r>
            <a:r>
              <a:rPr lang="pt-BR" dirty="0" err="1"/>
              <a:t>up</a:t>
            </a:r>
            <a:r>
              <a:rPr lang="pt-BR" dirty="0"/>
              <a:t> e </a:t>
            </a:r>
            <a:r>
              <a:rPr lang="pt-BR" dirty="0" err="1"/>
              <a:t>lb</a:t>
            </a:r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537927"/>
              </p:ext>
            </p:extLst>
          </p:nvPr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04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Implementação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troca(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*e1, 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*e2)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aux;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aux = *e1;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*e1 = *e2;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*e2 = aux;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036146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Implementação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quicksort(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v[], 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lb, 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ub)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(ub&lt;=lb || v == NULL)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endParaRPr lang="pt-B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pivo = v[lb];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down = lb;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up= ub;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583954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Implementação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(up &gt; down)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(down &lt;= ub &amp;&amp; v[down] &lt;= pivo)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	down++;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(up &gt;= </a:t>
            </a:r>
            <a:r>
              <a:rPr lang="pt-BR" dirty="0" err="1">
                <a:solidFill>
                  <a:prstClr val="black"/>
                </a:solidFill>
                <a:latin typeface="Consolas"/>
              </a:rPr>
              <a:t>lb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&amp;&amp; v[up] &gt; pivo)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	up--;</a:t>
            </a:r>
          </a:p>
          <a:p>
            <a:pPr marL="0" indent="0">
              <a:buNone/>
            </a:pPr>
            <a:endParaRPr lang="pt-B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(up&gt;down)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troca(&amp;v[up],&amp;v[down]);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6430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</a:t>
            </a:r>
            <a:r>
              <a:rPr lang="pt-BR" dirty="0">
                <a:solidFill>
                  <a:srgbClr val="FF0000"/>
                </a:solidFill>
              </a:rPr>
              <a:t>57 37 </a:t>
            </a:r>
            <a:r>
              <a:rPr lang="pt-BR" dirty="0"/>
              <a:t>12 92 86 33</a:t>
            </a:r>
          </a:p>
        </p:txBody>
      </p:sp>
    </p:spTree>
    <p:extLst>
      <p:ext uri="{BB962C8B-B14F-4D97-AF65-F5344CB8AC3E}">
        <p14:creationId xmlns:p14="http://schemas.microsoft.com/office/powerpoint/2010/main" val="230438932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Implementação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C424CDC-F173-4439-A6C3-67C1539363E5}"/>
              </a:ext>
            </a:extLst>
          </p:cNvPr>
          <p:cNvSpPr/>
          <p:nvPr/>
        </p:nvSpPr>
        <p:spPr>
          <a:xfrm>
            <a:off x="323528" y="2420888"/>
            <a:ext cx="5328592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pt-BR" sz="2500" dirty="0">
                <a:latin typeface="Consolas"/>
              </a:rPr>
              <a:t> troca(&amp;v[</a:t>
            </a:r>
            <a:r>
              <a:rPr lang="pt-BR" sz="2500" dirty="0" err="1">
                <a:latin typeface="Consolas"/>
              </a:rPr>
              <a:t>up</a:t>
            </a:r>
            <a:r>
              <a:rPr lang="pt-BR" sz="2500" dirty="0">
                <a:latin typeface="Consolas"/>
              </a:rPr>
              <a:t>], &amp;v[</a:t>
            </a:r>
            <a:r>
              <a:rPr lang="pt-BR" sz="2500" dirty="0" err="1">
                <a:latin typeface="Consolas"/>
              </a:rPr>
              <a:t>lb</a:t>
            </a:r>
            <a:r>
              <a:rPr lang="pt-BR" sz="2500" dirty="0">
                <a:latin typeface="Consolas"/>
              </a:rPr>
              <a:t>]);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500" dirty="0">
                <a:latin typeface="Consolas"/>
              </a:rPr>
              <a:t> quicksort(v, </a:t>
            </a:r>
            <a:r>
              <a:rPr lang="en-US" sz="2500" dirty="0" err="1">
                <a:latin typeface="Consolas"/>
              </a:rPr>
              <a:t>lb</a:t>
            </a:r>
            <a:r>
              <a:rPr lang="en-US" sz="2500" dirty="0">
                <a:latin typeface="Consolas"/>
              </a:rPr>
              <a:t>, up - 1);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500" dirty="0">
                <a:latin typeface="Consolas"/>
              </a:rPr>
              <a:t> quicksort(v, up + 1, </a:t>
            </a:r>
            <a:r>
              <a:rPr lang="en-US" sz="2500" dirty="0" err="1">
                <a:latin typeface="Consolas"/>
              </a:rPr>
              <a:t>ub</a:t>
            </a:r>
            <a:r>
              <a:rPr lang="en-US" sz="2500" dirty="0">
                <a:latin typeface="Consolas"/>
              </a:rPr>
              <a:t>);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pt-BR" sz="2500" dirty="0">
                <a:latin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3858795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pt-BR" dirty="0"/>
                  <a:t>Análise</a:t>
                </a:r>
              </a:p>
              <a:p>
                <a:pPr lvl="1"/>
                <a:r>
                  <a:rPr lang="pt-BR" dirty="0"/>
                  <a:t>Pior caso: </a:t>
                </a:r>
                <a:r>
                  <a:rPr lang="pt-BR" dirty="0" err="1"/>
                  <a:t>subvetores</a:t>
                </a:r>
                <a:r>
                  <a:rPr lang="pt-BR" dirty="0"/>
                  <a:t> possuindo sempre tamanho 0 e n-1</a:t>
                </a:r>
                <a:endParaRPr lang="pt-BR" b="0" i="0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>
                        <a:latin typeface="Cambria Math" panose="02040503050406030204" pitchFamily="18" charset="0"/>
                      </a:rPr>
                      <m:t>O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Melhor caso: </a:t>
                </a:r>
                <a:r>
                  <a:rPr lang="pt-BR" dirty="0" err="1"/>
                  <a:t>subvetores</a:t>
                </a:r>
                <a:r>
                  <a:rPr lang="pt-BR" dirty="0"/>
                  <a:t> sempre com tamanho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/>
                  <a:t>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pt-BR" dirty="0"/>
              </a:p>
              <a:p>
                <a:pPr lvl="2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Caso médio</a:t>
                </a:r>
              </a:p>
              <a:p>
                <a:pPr lvl="2"/>
                <a:r>
                  <a:rPr lang="pt-BR" dirty="0"/>
                  <a:t>Tende a se aproximar mais de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pt-BR">
                        <a:latin typeface="Cambria Math" panose="02040503050406030204" pitchFamily="18" charset="0"/>
                      </a:rPr>
                      <m:t>log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pt-BR" dirty="0"/>
              </a:p>
              <a:p>
                <a:pPr lvl="2"/>
                <a:r>
                  <a:rPr lang="pt-BR" dirty="0"/>
                  <a:t>Podem ser forçadas divisões na metade do vetor ao selecionar mediana como pivô</a:t>
                </a:r>
              </a:p>
              <a:p>
                <a:pPr lvl="3"/>
                <a:r>
                  <a:rPr lang="pt-BR" dirty="0"/>
                  <a:t>Porém, com custo extra da seleção da mediana</a:t>
                </a:r>
              </a:p>
              <a:p>
                <a:pPr lvl="1"/>
                <a:endParaRPr lang="pt-BR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49" t="-2307" b="-2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32455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to Algorithms, Third Edition, Thomas H. </a:t>
            </a:r>
            <a:r>
              <a:rPr lang="en-US" dirty="0" err="1"/>
              <a:t>Cormen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Robert Sedgewick and Kevin Wayne. 2011. </a:t>
            </a:r>
            <a:r>
              <a:rPr lang="en-US" i="1" dirty="0"/>
              <a:t>Algorithms</a:t>
            </a:r>
            <a:r>
              <a:rPr lang="en-US" dirty="0"/>
              <a:t> (4th ed.). Addison-Wesley Professional</a:t>
            </a:r>
          </a:p>
          <a:p>
            <a:pPr marL="514350" indent="-51435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2466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25 48 37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57 12 92 86 33</a:t>
            </a:r>
          </a:p>
        </p:txBody>
      </p:sp>
    </p:spTree>
    <p:extLst>
      <p:ext uri="{BB962C8B-B14F-4D97-AF65-F5344CB8AC3E}">
        <p14:creationId xmlns:p14="http://schemas.microsoft.com/office/powerpoint/2010/main" val="2015008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25 48 37</a:t>
            </a:r>
            <a:r>
              <a:rPr lang="pt-BR" dirty="0">
                <a:solidFill>
                  <a:srgbClr val="FF0000"/>
                </a:solidFill>
              </a:rPr>
              <a:t> 57 12 </a:t>
            </a:r>
            <a:r>
              <a:rPr lang="pt-BR" dirty="0"/>
              <a:t>92 86 33</a:t>
            </a:r>
          </a:p>
        </p:txBody>
      </p:sp>
    </p:spTree>
    <p:extLst>
      <p:ext uri="{BB962C8B-B14F-4D97-AF65-F5344CB8AC3E}">
        <p14:creationId xmlns:p14="http://schemas.microsoft.com/office/powerpoint/2010/main" val="1790907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25 48 37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12 57 92 86 33</a:t>
            </a:r>
          </a:p>
        </p:txBody>
      </p:sp>
    </p:spTree>
    <p:extLst>
      <p:ext uri="{BB962C8B-B14F-4D97-AF65-F5344CB8AC3E}">
        <p14:creationId xmlns:p14="http://schemas.microsoft.com/office/powerpoint/2010/main" val="237875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25 48 37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12 </a:t>
            </a:r>
            <a:r>
              <a:rPr lang="pt-BR" dirty="0">
                <a:solidFill>
                  <a:srgbClr val="FF0000"/>
                </a:solidFill>
              </a:rPr>
              <a:t>57 92 </a:t>
            </a:r>
            <a:r>
              <a:rPr lang="pt-BR" dirty="0"/>
              <a:t>86 33</a:t>
            </a:r>
          </a:p>
        </p:txBody>
      </p:sp>
    </p:spTree>
    <p:extLst>
      <p:ext uri="{BB962C8B-B14F-4D97-AF65-F5344CB8AC3E}">
        <p14:creationId xmlns:p14="http://schemas.microsoft.com/office/powerpoint/2010/main" val="684827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25 48 37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12 57 92 86 33</a:t>
            </a:r>
          </a:p>
        </p:txBody>
      </p:sp>
    </p:spTree>
    <p:extLst>
      <p:ext uri="{BB962C8B-B14F-4D97-AF65-F5344CB8AC3E}">
        <p14:creationId xmlns:p14="http://schemas.microsoft.com/office/powerpoint/2010/main" val="2720034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25 48 37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12 57 </a:t>
            </a:r>
            <a:r>
              <a:rPr lang="pt-BR" dirty="0">
                <a:solidFill>
                  <a:srgbClr val="FF0000"/>
                </a:solidFill>
              </a:rPr>
              <a:t>92 86 </a:t>
            </a:r>
            <a:r>
              <a:rPr lang="pt-BR" dirty="0"/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887400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25 48 37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12 57 86 92 33</a:t>
            </a:r>
          </a:p>
        </p:txBody>
      </p:sp>
    </p:spTree>
    <p:extLst>
      <p:ext uri="{BB962C8B-B14F-4D97-AF65-F5344CB8AC3E}">
        <p14:creationId xmlns:p14="http://schemas.microsoft.com/office/powerpoint/2010/main" val="246384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25 48 37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12 57 86 </a:t>
            </a:r>
            <a:r>
              <a:rPr lang="pt-BR" dirty="0">
                <a:solidFill>
                  <a:srgbClr val="FF0000"/>
                </a:solidFill>
              </a:rPr>
              <a:t>92 33</a:t>
            </a:r>
          </a:p>
        </p:txBody>
      </p:sp>
    </p:spTree>
    <p:extLst>
      <p:ext uri="{BB962C8B-B14F-4D97-AF65-F5344CB8AC3E}">
        <p14:creationId xmlns:p14="http://schemas.microsoft.com/office/powerpoint/2010/main" val="365215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veremos nesta aula?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/>
              <a:t>Introdução</a:t>
            </a:r>
          </a:p>
          <a:p>
            <a:r>
              <a:rPr lang="pt-BR" dirty="0"/>
              <a:t>Algoritmos de ordenação e suas complexidades</a:t>
            </a:r>
          </a:p>
          <a:p>
            <a:pPr lvl="1"/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  <a:p>
            <a:pPr lvl="1"/>
            <a:r>
              <a:rPr lang="pt-BR" dirty="0" err="1"/>
              <a:t>Mergesort</a:t>
            </a:r>
            <a:endParaRPr lang="pt-BR" dirty="0"/>
          </a:p>
          <a:p>
            <a:pPr lvl="1"/>
            <a:r>
              <a:rPr lang="pt-BR" dirty="0" err="1"/>
              <a:t>Quicksort</a:t>
            </a:r>
            <a:endParaRPr lang="pt-BR" dirty="0"/>
          </a:p>
          <a:p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5390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25 48 37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12 57 86 33 92</a:t>
            </a:r>
          </a:p>
          <a:p>
            <a:pPr lvl="1"/>
            <a:r>
              <a:rPr lang="pt-BR" dirty="0"/>
              <a:t>Término da primeira passagem!</a:t>
            </a:r>
          </a:p>
          <a:p>
            <a:pPr lvl="1"/>
            <a:r>
              <a:rPr lang="pt-BR" dirty="0"/>
              <a:t>Note que o maior elemento (92) está na sua posição correta...</a:t>
            </a:r>
          </a:p>
          <a:p>
            <a:pPr lvl="1"/>
            <a:r>
              <a:rPr lang="pt-BR" dirty="0"/>
              <a:t>Generalizando</a:t>
            </a:r>
          </a:p>
          <a:p>
            <a:pPr lvl="1"/>
            <a:r>
              <a:rPr lang="pt-BR" dirty="0"/>
              <a:t>O elemento v[</a:t>
            </a:r>
            <a:r>
              <a:rPr lang="pt-BR" dirty="0" err="1"/>
              <a:t>n-i</a:t>
            </a:r>
            <a:r>
              <a:rPr lang="pt-BR" dirty="0"/>
              <a:t>] ficará na sua posição correta após a iteração (passagem) i</a:t>
            </a:r>
          </a:p>
          <a:p>
            <a:pPr lvl="2"/>
            <a:r>
              <a:rPr lang="pt-BR" dirty="0"/>
              <a:t>n -&gt; número de elementos do vetor 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1399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25 48 37 12 57 86 33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614913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25 48 </a:t>
            </a:r>
            <a:r>
              <a:rPr lang="pt-BR" dirty="0"/>
              <a:t>37 12 57 86 33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4036441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25 48 37 12 57 86 33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1853746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</a:t>
            </a:r>
            <a:r>
              <a:rPr lang="pt-BR" dirty="0">
                <a:solidFill>
                  <a:srgbClr val="FF0000"/>
                </a:solidFill>
              </a:rPr>
              <a:t>48 37 </a:t>
            </a:r>
            <a:r>
              <a:rPr lang="pt-BR" dirty="0"/>
              <a:t>12 57 86 33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3178959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25 37 48 12 57 86 33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1604250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25 37 </a:t>
            </a:r>
            <a:r>
              <a:rPr lang="pt-BR" dirty="0">
                <a:solidFill>
                  <a:srgbClr val="FF0000"/>
                </a:solidFill>
              </a:rPr>
              <a:t>48 12</a:t>
            </a:r>
            <a:r>
              <a:rPr lang="pt-BR" dirty="0"/>
              <a:t> 57 86 33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2741302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25 37 12 48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57 86 33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33192935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25 37 12 </a:t>
            </a:r>
            <a:r>
              <a:rPr lang="pt-BR" dirty="0">
                <a:solidFill>
                  <a:srgbClr val="FF0000"/>
                </a:solidFill>
              </a:rPr>
              <a:t>48 57</a:t>
            </a:r>
            <a:r>
              <a:rPr lang="pt-BR" dirty="0"/>
              <a:t>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301953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25 37 12 48 57 86 33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111140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pt-BR" dirty="0"/>
              <a:t>Definição de ordenação</a:t>
            </a:r>
          </a:p>
          <a:p>
            <a:pPr lvl="1"/>
            <a:r>
              <a:rPr lang="pt-BR" dirty="0"/>
              <a:t>Processo de rearranjar uma sequência de objetos de acordo com alguma sequência lógica</a:t>
            </a:r>
          </a:p>
          <a:p>
            <a:pPr lvl="1"/>
            <a:r>
              <a:rPr lang="pt-BR" dirty="0"/>
              <a:t>Operação fundamental na computação </a:t>
            </a:r>
          </a:p>
          <a:p>
            <a:pPr lvl="2"/>
            <a:r>
              <a:rPr lang="pt-BR" dirty="0"/>
              <a:t>“Nos primórdios da computação era de conhecimento comum que até 30% de todos os ciclos de processamento era gasto com ordenação</a:t>
            </a:r>
          </a:p>
          <a:p>
            <a:pPr lvl="2"/>
            <a:r>
              <a:rPr lang="pt-BR" dirty="0"/>
              <a:t>Hoje, essa proporção é menor, devido à eficiência dos algoritmos de ordenação” [2]</a:t>
            </a:r>
          </a:p>
          <a:p>
            <a:pPr lvl="1"/>
            <a:r>
              <a:rPr lang="pt-BR" dirty="0"/>
              <a:t>Grande importância em aplicações comerciais e científicas</a:t>
            </a:r>
          </a:p>
          <a:p>
            <a:pPr lvl="2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89857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25 37 12 48 </a:t>
            </a:r>
            <a:r>
              <a:rPr lang="pt-BR" dirty="0">
                <a:solidFill>
                  <a:srgbClr val="FF0000"/>
                </a:solidFill>
              </a:rPr>
              <a:t>57 86</a:t>
            </a:r>
            <a:r>
              <a:rPr lang="pt-BR" dirty="0"/>
              <a:t>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3062278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25 37 12 48 57 86 33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2879945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25 37 12 48 57 </a:t>
            </a:r>
            <a:r>
              <a:rPr lang="pt-BR" dirty="0">
                <a:solidFill>
                  <a:srgbClr val="FF0000"/>
                </a:solidFill>
              </a:rPr>
              <a:t>86 33</a:t>
            </a:r>
            <a:r>
              <a:rPr lang="pt-BR" dirty="0"/>
              <a:t>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32157046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Segunda passagem: </a:t>
            </a:r>
          </a:p>
          <a:p>
            <a:pPr lvl="1"/>
            <a:r>
              <a:rPr lang="pt-BR" dirty="0"/>
              <a:t>25 37 12 48 57 33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r>
              <a:rPr lang="pt-BR" dirty="0"/>
              <a:t>Término da segunda passagem!</a:t>
            </a:r>
          </a:p>
          <a:p>
            <a:pPr lvl="1"/>
            <a:r>
              <a:rPr lang="pt-BR" dirty="0"/>
              <a:t>Último e penúltimo elementos ordenados</a:t>
            </a:r>
          </a:p>
          <a:p>
            <a:pPr lvl="1"/>
            <a:r>
              <a:rPr lang="pt-BR" dirty="0"/>
              <a:t>Note que não foi necessário comparação com o último elemento, pois ele já estava ordenado...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53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25 37 12 48 57 33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70916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25 37 </a:t>
            </a:r>
            <a:r>
              <a:rPr lang="pt-BR" dirty="0"/>
              <a:t>12 48 57 33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710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25 37 12 48 57 33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03780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</a:t>
            </a:r>
            <a:r>
              <a:rPr lang="pt-BR" dirty="0">
                <a:solidFill>
                  <a:srgbClr val="FF0000"/>
                </a:solidFill>
              </a:rPr>
              <a:t>37 12 </a:t>
            </a:r>
            <a:r>
              <a:rPr lang="pt-BR" dirty="0"/>
              <a:t>48 57 33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50678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25 12 37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48 57 33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81761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25 12 </a:t>
            </a:r>
            <a:r>
              <a:rPr lang="pt-BR" dirty="0">
                <a:solidFill>
                  <a:srgbClr val="FF0000"/>
                </a:solidFill>
              </a:rPr>
              <a:t>37 48 </a:t>
            </a:r>
            <a:r>
              <a:rPr lang="pt-BR" dirty="0"/>
              <a:t>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615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pt-BR" dirty="0"/>
              <a:t>Necessidade de ordenação na computação é inquestionável</a:t>
            </a:r>
          </a:p>
          <a:p>
            <a:r>
              <a:rPr lang="pt-BR" dirty="0"/>
              <a:t>Operação fundamental em ciência da computação</a:t>
            </a:r>
          </a:p>
          <a:p>
            <a:pPr lvl="1"/>
            <a:r>
              <a:rPr lang="pt-BR" dirty="0"/>
              <a:t>Eficiência de diversas operações, como a de busca, dependem da ordenação</a:t>
            </a:r>
          </a:p>
          <a:p>
            <a:pPr lvl="2"/>
            <a:r>
              <a:rPr lang="pt-BR" dirty="0" err="1"/>
              <a:t>Ex</a:t>
            </a:r>
            <a:r>
              <a:rPr lang="pt-BR" dirty="0"/>
              <a:t>: busca binária</a:t>
            </a:r>
          </a:p>
          <a:p>
            <a:pPr lvl="1"/>
            <a:r>
              <a:rPr lang="pt-BR" dirty="0"/>
              <a:t>Ordenação também influencia na eficiência de operações de busca em situações cotidianas</a:t>
            </a:r>
          </a:p>
          <a:p>
            <a:pPr lvl="2"/>
            <a:r>
              <a:rPr lang="pt-BR" dirty="0"/>
              <a:t>Busca por um telefone em um catálogo</a:t>
            </a:r>
          </a:p>
          <a:p>
            <a:pPr lvl="2"/>
            <a:r>
              <a:rPr lang="pt-BR" dirty="0"/>
              <a:t>Busca por um livro em uma biblioteca</a:t>
            </a:r>
          </a:p>
          <a:p>
            <a:pPr lvl="2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24655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25 12 37 48 57 33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43018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25 12 37 </a:t>
            </a:r>
            <a:r>
              <a:rPr lang="pt-BR" dirty="0">
                <a:solidFill>
                  <a:srgbClr val="FF0000"/>
                </a:solidFill>
              </a:rPr>
              <a:t>48 57 </a:t>
            </a:r>
            <a:r>
              <a:rPr lang="pt-BR" dirty="0"/>
              <a:t>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56009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25 12 37 48 57 33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2954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25 12 37 48 </a:t>
            </a:r>
            <a:r>
              <a:rPr lang="pt-BR" dirty="0">
                <a:solidFill>
                  <a:srgbClr val="FF0000"/>
                </a:solidFill>
              </a:rPr>
              <a:t>57 33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86 92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23559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Terceira passagem: </a:t>
            </a:r>
          </a:p>
          <a:p>
            <a:pPr lvl="1"/>
            <a:r>
              <a:rPr lang="pt-BR" dirty="0"/>
              <a:t>25 12 37 48 33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57 86 92</a:t>
            </a:r>
          </a:p>
          <a:p>
            <a:pPr lvl="1"/>
            <a:r>
              <a:rPr lang="pt-BR" dirty="0"/>
              <a:t>Fim da terceira passagem!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71894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Quarta passagem: </a:t>
            </a:r>
          </a:p>
          <a:p>
            <a:pPr lvl="1"/>
            <a:r>
              <a:rPr lang="pt-BR" dirty="0"/>
              <a:t>25 12 37 48 33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84814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Quarta passagem: 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25 12 </a:t>
            </a:r>
            <a:r>
              <a:rPr lang="pt-BR" dirty="0"/>
              <a:t>37 48 33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70436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Quarta passagem: </a:t>
            </a:r>
          </a:p>
          <a:p>
            <a:pPr lvl="1"/>
            <a:r>
              <a:rPr lang="pt-BR" dirty="0"/>
              <a:t>12 25 37 48 33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19825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Quarta passagem: </a:t>
            </a:r>
          </a:p>
          <a:p>
            <a:pPr lvl="1"/>
            <a:r>
              <a:rPr lang="pt-BR" dirty="0"/>
              <a:t>12 </a:t>
            </a:r>
            <a:r>
              <a:rPr lang="pt-BR" dirty="0">
                <a:solidFill>
                  <a:srgbClr val="FF0000"/>
                </a:solidFill>
              </a:rPr>
              <a:t>25 37</a:t>
            </a:r>
            <a:r>
              <a:rPr lang="pt-BR" dirty="0"/>
              <a:t> 48 33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09442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Quarta passagem: </a:t>
            </a:r>
          </a:p>
          <a:p>
            <a:pPr lvl="1"/>
            <a:r>
              <a:rPr lang="pt-BR" dirty="0"/>
              <a:t>12 25 37 48 33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081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Classificação por bolha</a:t>
            </a:r>
          </a:p>
          <a:p>
            <a:pPr lvl="1"/>
            <a:r>
              <a:rPr lang="pt-BR" dirty="0"/>
              <a:t>Fácil de entender e programar</a:t>
            </a:r>
          </a:p>
          <a:p>
            <a:pPr lvl="1"/>
            <a:r>
              <a:rPr lang="pt-BR" dirty="0"/>
              <a:t>No entanto, é ineficiente!</a:t>
            </a:r>
          </a:p>
          <a:p>
            <a:r>
              <a:rPr lang="pt-BR" dirty="0"/>
              <a:t>Considere um vetor x, que deve ser ordenado de forma crescente</a:t>
            </a:r>
          </a:p>
          <a:p>
            <a:r>
              <a:rPr lang="pt-BR" dirty="0" err="1"/>
              <a:t>Idéia</a:t>
            </a:r>
            <a:r>
              <a:rPr lang="pt-BR" dirty="0"/>
              <a:t> do método:</a:t>
            </a:r>
          </a:p>
          <a:p>
            <a:pPr lvl="1"/>
            <a:r>
              <a:rPr lang="pt-BR" dirty="0"/>
              <a:t>Percorrer o vetor sequencialmente várias vezes</a:t>
            </a:r>
          </a:p>
          <a:p>
            <a:pPr lvl="1"/>
            <a:r>
              <a:rPr lang="pt-BR" dirty="0"/>
              <a:t>Em cada passagem, cada um dos elementos do vetor é comparado com seu sucessor</a:t>
            </a:r>
          </a:p>
          <a:p>
            <a:pPr lvl="2"/>
            <a:r>
              <a:rPr lang="pt-BR" dirty="0"/>
              <a:t>Troca ocorre caso seja necessário (se v[x+1]&gt;v[x])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61678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Quarta passagem: </a:t>
            </a:r>
          </a:p>
          <a:p>
            <a:pPr lvl="1"/>
            <a:r>
              <a:rPr lang="pt-BR" dirty="0"/>
              <a:t>12 25 </a:t>
            </a:r>
            <a:r>
              <a:rPr lang="pt-BR" dirty="0">
                <a:solidFill>
                  <a:srgbClr val="FF0000"/>
                </a:solidFill>
              </a:rPr>
              <a:t>37 48 </a:t>
            </a:r>
            <a:r>
              <a:rPr lang="pt-BR" dirty="0"/>
              <a:t>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06855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Quarta passagem: </a:t>
            </a:r>
          </a:p>
          <a:p>
            <a:pPr lvl="1"/>
            <a:r>
              <a:rPr lang="pt-BR" dirty="0"/>
              <a:t>12 25 37 48 33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18979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Quarta passagem: </a:t>
            </a:r>
          </a:p>
          <a:p>
            <a:pPr lvl="1"/>
            <a:r>
              <a:rPr lang="pt-BR" dirty="0"/>
              <a:t>12 25 37 </a:t>
            </a:r>
            <a:r>
              <a:rPr lang="pt-BR" dirty="0">
                <a:solidFill>
                  <a:srgbClr val="FF0000"/>
                </a:solidFill>
              </a:rPr>
              <a:t>48 33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98683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Quarta passagem: </a:t>
            </a:r>
          </a:p>
          <a:p>
            <a:pPr lvl="1"/>
            <a:r>
              <a:rPr lang="pt-BR" dirty="0"/>
              <a:t>12 25 37 33 48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chemeClr val="tx1">
                    <a:lumMod val="50000"/>
                  </a:schemeClr>
                </a:solidFill>
              </a:rPr>
              <a:t>57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>
                <a:solidFill>
                  <a:schemeClr val="tx1">
                    <a:lumMod val="50000"/>
                  </a:schemeClr>
                </a:solidFill>
              </a:rPr>
              <a:t>86</a:t>
            </a:r>
            <a:r>
              <a:rPr lang="pt-BR" dirty="0"/>
              <a:t> </a:t>
            </a:r>
            <a:r>
              <a:rPr lang="pt-BR" dirty="0">
                <a:solidFill>
                  <a:schemeClr val="tx1">
                    <a:lumMod val="50000"/>
                  </a:schemeClr>
                </a:solidFill>
              </a:rPr>
              <a:t>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61365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Quinta passagem: </a:t>
            </a:r>
          </a:p>
          <a:p>
            <a:pPr lvl="1"/>
            <a:r>
              <a:rPr lang="pt-BR" dirty="0"/>
              <a:t>12 25 37 33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71069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Quinta passagem: 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12 25 </a:t>
            </a:r>
            <a:r>
              <a:rPr lang="pt-BR" dirty="0"/>
              <a:t>37 33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16751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Quinta passagem: </a:t>
            </a:r>
          </a:p>
          <a:p>
            <a:pPr lvl="1"/>
            <a:r>
              <a:rPr lang="pt-BR" dirty="0"/>
              <a:t>12 25 37 33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96677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Quinta passagem: </a:t>
            </a:r>
          </a:p>
          <a:p>
            <a:pPr lvl="1"/>
            <a:r>
              <a:rPr lang="pt-BR" dirty="0"/>
              <a:t>12 </a:t>
            </a:r>
            <a:r>
              <a:rPr lang="pt-BR" dirty="0">
                <a:solidFill>
                  <a:srgbClr val="FF0000"/>
                </a:solidFill>
              </a:rPr>
              <a:t>25 37 </a:t>
            </a:r>
            <a:r>
              <a:rPr lang="pt-BR" dirty="0"/>
              <a:t>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967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Quinta passagem: </a:t>
            </a:r>
          </a:p>
          <a:p>
            <a:pPr lvl="1"/>
            <a:r>
              <a:rPr lang="pt-BR" dirty="0"/>
              <a:t>12 25 37 33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65305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Quinta passagem: </a:t>
            </a:r>
          </a:p>
          <a:p>
            <a:pPr lvl="1"/>
            <a:r>
              <a:rPr lang="pt-BR" dirty="0"/>
              <a:t>12 25 </a:t>
            </a:r>
            <a:r>
              <a:rPr lang="pt-BR" dirty="0">
                <a:solidFill>
                  <a:srgbClr val="FF0000"/>
                </a:solidFill>
              </a:rPr>
              <a:t>37 33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102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Vetor de entrada: </a:t>
            </a:r>
          </a:p>
          <a:p>
            <a:pPr lvl="1"/>
            <a:r>
              <a:rPr lang="pt-BR" dirty="0"/>
              <a:t>25 57 48 37 12 92 86 33</a:t>
            </a:r>
          </a:p>
        </p:txBody>
      </p:sp>
    </p:spTree>
    <p:extLst>
      <p:ext uri="{BB962C8B-B14F-4D97-AF65-F5344CB8AC3E}">
        <p14:creationId xmlns:p14="http://schemas.microsoft.com/office/powerpoint/2010/main" val="96735769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Quinta passagem: </a:t>
            </a:r>
          </a:p>
          <a:p>
            <a:pPr lvl="1"/>
            <a:r>
              <a:rPr lang="pt-BR" dirty="0"/>
              <a:t>12 25 33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37 48 57 86 92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36842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Sexta passagem: </a:t>
            </a:r>
          </a:p>
          <a:p>
            <a:pPr lvl="1"/>
            <a:r>
              <a:rPr lang="pt-BR" dirty="0"/>
              <a:t>12 25 33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37 48 57 86 92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63563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Sexta passagem: 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12 25 </a:t>
            </a:r>
            <a:r>
              <a:rPr lang="pt-BR" dirty="0"/>
              <a:t>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37 48 57 86 92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83172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Sexta passagem: </a:t>
            </a:r>
          </a:p>
          <a:p>
            <a:pPr lvl="1"/>
            <a:r>
              <a:rPr lang="pt-BR" dirty="0"/>
              <a:t>12 25 33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37 48 57 86 92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772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Exemplo:</a:t>
            </a:r>
          </a:p>
          <a:p>
            <a:r>
              <a:rPr lang="pt-BR" dirty="0"/>
              <a:t>Sexta passagem: </a:t>
            </a:r>
          </a:p>
          <a:p>
            <a:pPr lvl="1"/>
            <a:r>
              <a:rPr lang="pt-BR" dirty="0"/>
              <a:t>12 </a:t>
            </a:r>
            <a:r>
              <a:rPr lang="pt-BR" dirty="0">
                <a:solidFill>
                  <a:srgbClr val="FF0000"/>
                </a:solidFill>
              </a:rPr>
              <a:t>25 33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37 48 57 86 92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452459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BubbleSort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Sexta passagem: </a:t>
            </a:r>
          </a:p>
          <a:p>
            <a:pPr lvl="1"/>
            <a:r>
              <a:rPr lang="pt-BR" dirty="0"/>
              <a:t>12 25 33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37 48 57 86 92</a:t>
            </a:r>
          </a:p>
          <a:p>
            <a:pPr lvl="1"/>
            <a:r>
              <a:rPr lang="pt-BR" dirty="0"/>
              <a:t>Poderíamos continuar o algoritmo até que não restasse nenhum elemento a ser ordenado</a:t>
            </a:r>
          </a:p>
          <a:p>
            <a:pPr lvl="1"/>
            <a:r>
              <a:rPr lang="pt-BR" dirty="0"/>
              <a:t>No entanto, na sexta passagem não ocorreu nenhuma troca</a:t>
            </a:r>
          </a:p>
          <a:p>
            <a:pPr lvl="2"/>
            <a:r>
              <a:rPr lang="pt-BR" dirty="0"/>
              <a:t>Algoritmo pode ser finalizado em qualquer passagem que não exista nenhuma troca</a:t>
            </a:r>
          </a:p>
          <a:p>
            <a:pPr lvl="1"/>
            <a:r>
              <a:rPr lang="pt-BR" dirty="0"/>
              <a:t>Vetor está ordenado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099877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Bublesort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Complexidade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𝑂</m:t>
                    </m:r>
                    <m:r>
                      <a:rPr lang="pt-BR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Melhor caso: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𝑂</m:t>
                    </m:r>
                    <m:r>
                      <a:rPr lang="pt-BR" b="0" i="1" smtClean="0">
                        <a:latin typeface="Cambria Math"/>
                      </a:rPr>
                      <m:t>(</m:t>
                    </m:r>
                    <m:r>
                      <a:rPr lang="pt-BR" b="0" i="1" smtClean="0">
                        <a:latin typeface="Cambria Math"/>
                      </a:rPr>
                      <m:t>𝑛</m:t>
                    </m:r>
                    <m:r>
                      <a:rPr lang="pt-BR" b="0" i="1" smtClean="0">
                        <a:latin typeface="Cambria Math"/>
                      </a:rPr>
                      <m:t>)</m:t>
                    </m:r>
                  </m:oMath>
                </a14:m>
                <a:endParaRPr lang="pt-BR" dirty="0"/>
              </a:p>
              <a:p>
                <a:pPr lvl="2"/>
                <a:r>
                  <a:rPr lang="pt-BR" dirty="0"/>
                  <a:t>Vetor já ordenado...</a:t>
                </a:r>
              </a:p>
              <a:p>
                <a:pPr lvl="2"/>
                <a:r>
                  <a:rPr lang="pt-BR" dirty="0"/>
                  <a:t>Qual o mérito de um algoritmo de classificação aplicado a um conjunto já ordenado?!</a:t>
                </a:r>
              </a:p>
              <a:p>
                <a:pPr lvl="2"/>
                <a:endParaRPr lang="pt-B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642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A88BE-3BF7-4E49-89D9-1BC11DCF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Mergesort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672C0F-17AC-4410-AA53-134E287F31C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Base: operação de </a:t>
            </a:r>
            <a:r>
              <a:rPr lang="pt-BR" i="1" dirty="0"/>
              <a:t>merge</a:t>
            </a:r>
          </a:p>
          <a:p>
            <a:pPr lvl="1"/>
            <a:r>
              <a:rPr lang="pt-BR" dirty="0"/>
              <a:t>Dados dois </a:t>
            </a:r>
            <a:r>
              <a:rPr lang="pt-BR" dirty="0" err="1"/>
              <a:t>arrays</a:t>
            </a:r>
            <a:r>
              <a:rPr lang="pt-BR" dirty="0"/>
              <a:t> ordenados os seus elementos são combinados</a:t>
            </a:r>
          </a:p>
          <a:p>
            <a:pPr lvl="1"/>
            <a:r>
              <a:rPr lang="pt-BR" dirty="0"/>
              <a:t>Forma-se um único </a:t>
            </a:r>
            <a:r>
              <a:rPr lang="pt-BR" dirty="0" err="1"/>
              <a:t>array</a:t>
            </a:r>
            <a:r>
              <a:rPr lang="pt-BR" dirty="0"/>
              <a:t> com todos os seus elementos ordenados</a:t>
            </a:r>
          </a:p>
          <a:p>
            <a:r>
              <a:rPr lang="pt-BR" b="1" i="1" dirty="0"/>
              <a:t>Dividir para conquistar!</a:t>
            </a:r>
          </a:p>
        </p:txBody>
      </p:sp>
    </p:spTree>
    <p:extLst>
      <p:ext uri="{BB962C8B-B14F-4D97-AF65-F5344CB8AC3E}">
        <p14:creationId xmlns:p14="http://schemas.microsoft.com/office/powerpoint/2010/main" val="40649145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A88BE-3BF7-4E49-89D9-1BC11DCF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Mergesort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672C0F-17AC-4410-AA53-134E287F31C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Merge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B733BBE-1D6B-43B8-B6AC-90D376F674DF}"/>
              </a:ext>
            </a:extLst>
          </p:cNvPr>
          <p:cNvSpPr/>
          <p:nvPr/>
        </p:nvSpPr>
        <p:spPr>
          <a:xfrm>
            <a:off x="341112" y="2276872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merge(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vetor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[],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[],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low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mid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high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sz="14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 i =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low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4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 j =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mid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 + 1;</a:t>
            </a:r>
          </a:p>
          <a:p>
            <a:endParaRPr lang="pt-BR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k =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low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k &lt;=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high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k++)</a:t>
            </a:r>
          </a:p>
          <a:p>
            <a:r>
              <a:rPr lang="pt-BR" sz="1400" dirty="0">
                <a:solidFill>
                  <a:srgbClr val="808080"/>
                </a:solidFill>
                <a:latin typeface="Consolas" panose="020B0609020204030204" pitchFamily="49" charset="0"/>
              </a:rPr>
              <a:t>   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[k] = </a:t>
            </a:r>
            <a:r>
              <a:rPr lang="pt-BR" sz="1400" dirty="0">
                <a:solidFill>
                  <a:srgbClr val="808080"/>
                </a:solidFill>
                <a:latin typeface="Consolas" panose="020B0609020204030204" pitchFamily="49" charset="0"/>
              </a:rPr>
              <a:t>vetor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[k];</a:t>
            </a:r>
          </a:p>
          <a:p>
            <a:endParaRPr lang="pt-BR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k =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low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k &lt;=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high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k++)</a:t>
            </a:r>
          </a:p>
          <a:p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sz="1400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 (i &gt;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mid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400" dirty="0">
                <a:solidFill>
                  <a:srgbClr val="808080"/>
                </a:solidFill>
                <a:latin typeface="Consolas" panose="020B0609020204030204" pitchFamily="49" charset="0"/>
              </a:rPr>
              <a:t>      vetor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[k] =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[j++];</a:t>
            </a:r>
          </a:p>
          <a:p>
            <a:r>
              <a:rPr lang="pt-BR" sz="1400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 (j &gt; </a:t>
            </a:r>
            <a:r>
              <a:rPr lang="pt-BR" sz="1400" dirty="0">
                <a:solidFill>
                  <a:srgbClr val="808080"/>
                </a:solidFill>
                <a:latin typeface="Consolas" panose="020B0609020204030204" pitchFamily="49" charset="0"/>
              </a:rPr>
              <a:t>high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400" dirty="0">
                <a:solidFill>
                  <a:srgbClr val="808080"/>
                </a:solidFill>
                <a:latin typeface="Consolas" panose="020B0609020204030204" pitchFamily="49" charset="0"/>
              </a:rPr>
              <a:t>      vetor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[k] =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[i++];</a:t>
            </a:r>
          </a:p>
          <a:p>
            <a:r>
              <a:rPr lang="fr-FR" sz="1400" dirty="0">
                <a:solidFill>
                  <a:srgbClr val="0000FF"/>
                </a:solidFill>
                <a:latin typeface="Consolas" panose="020B0609020204030204" pitchFamily="49" charset="0"/>
              </a:rPr>
              <a:t>    else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sz="1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fr-FR" sz="1400" dirty="0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[j] &lt; </a:t>
            </a:r>
            <a:r>
              <a:rPr lang="fr-FR" sz="1400" dirty="0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fr-FR" sz="1400" dirty="0">
                <a:solidFill>
                  <a:srgbClr val="000000"/>
                </a:solidFill>
                <a:latin typeface="Consolas" panose="020B0609020204030204" pitchFamily="49" charset="0"/>
              </a:rPr>
              <a:t>[i])</a:t>
            </a:r>
          </a:p>
          <a:p>
            <a:r>
              <a:rPr lang="pt-BR" sz="1400" dirty="0">
                <a:solidFill>
                  <a:srgbClr val="808080"/>
                </a:solidFill>
                <a:latin typeface="Consolas" panose="020B0609020204030204" pitchFamily="49" charset="0"/>
              </a:rPr>
              <a:t>      vetor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[k] =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[j++];</a:t>
            </a:r>
          </a:p>
          <a:p>
            <a:r>
              <a:rPr lang="pt-BR" sz="1400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pt-BR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sz="1400" dirty="0">
                <a:solidFill>
                  <a:srgbClr val="808080"/>
                </a:solidFill>
                <a:latin typeface="Consolas" panose="020B0609020204030204" pitchFamily="49" charset="0"/>
              </a:rPr>
              <a:t>      vetor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[k] = </a:t>
            </a:r>
            <a:r>
              <a:rPr lang="pt-BR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[i++];</a:t>
            </a:r>
          </a:p>
          <a:p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pt-BR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67409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DFC08-C4C0-49E5-B8C4-8FC22F3AF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Mergesort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F359B4-D6E6-4C6C-AF6D-A5C67329112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Implementação recursiva</a:t>
            </a:r>
          </a:p>
          <a:p>
            <a:pPr lvl="1"/>
            <a:r>
              <a:rPr lang="pt-BR" dirty="0" err="1"/>
              <a:t>Array</a:t>
            </a:r>
            <a:r>
              <a:rPr lang="pt-BR" dirty="0"/>
              <a:t> é dividido em dois</a:t>
            </a:r>
          </a:p>
          <a:p>
            <a:pPr lvl="1"/>
            <a:r>
              <a:rPr lang="pt-BR" dirty="0"/>
              <a:t>Caso as duas metades estejam ordenadas, o conjunto completo estará ordenado após operação de merge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9D8A3CD-DC3A-46D1-BA38-579E2457E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34295"/>
              </p:ext>
            </p:extLst>
          </p:nvPr>
        </p:nvGraphicFramePr>
        <p:xfrm>
          <a:off x="1259632" y="3773557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2413818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507930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4409106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30463569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7679688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144365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3312774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76721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99809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DAC6BCA-078D-451C-BFC2-D634B2E78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574509"/>
              </p:ext>
            </p:extLst>
          </p:nvPr>
        </p:nvGraphicFramePr>
        <p:xfrm>
          <a:off x="899592" y="5069061"/>
          <a:ext cx="3026904" cy="376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26">
                  <a:extLst>
                    <a:ext uri="{9D8B030D-6E8A-4147-A177-3AD203B41FA5}">
                      <a16:colId xmlns:a16="http://schemas.microsoft.com/office/drawing/2014/main" val="577833024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983365949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4154870714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3511352775"/>
                    </a:ext>
                  </a:extLst>
                </a:gridCol>
              </a:tblGrid>
              <a:tr h="376163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027972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EB75950-C66B-4A03-9948-96C5A7A3D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0688"/>
              </p:ext>
            </p:extLst>
          </p:nvPr>
        </p:nvGraphicFramePr>
        <p:xfrm>
          <a:off x="4689348" y="5074384"/>
          <a:ext cx="30269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26">
                  <a:extLst>
                    <a:ext uri="{9D8B030D-6E8A-4147-A177-3AD203B41FA5}">
                      <a16:colId xmlns:a16="http://schemas.microsoft.com/office/drawing/2014/main" val="577833024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983365949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4154870714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3511352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027972"/>
                  </a:ext>
                </a:extLst>
              </a:tr>
            </a:tbl>
          </a:graphicData>
        </a:graphic>
      </p:graphicFrame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80807964-71E0-425A-A76D-2D33CB46132B}"/>
              </a:ext>
            </a:extLst>
          </p:cNvPr>
          <p:cNvCxnSpPr>
            <a:cxnSpLocks/>
          </p:cNvCxnSpPr>
          <p:nvPr/>
        </p:nvCxnSpPr>
        <p:spPr>
          <a:xfrm flipH="1">
            <a:off x="2413044" y="4221088"/>
            <a:ext cx="1726908" cy="749617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9B5B99FC-F96F-4837-967E-BF03AD995A4A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499992" y="4221088"/>
            <a:ext cx="1702808" cy="853296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28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25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57</a:t>
            </a:r>
            <a:r>
              <a:rPr lang="pt-BR" dirty="0"/>
              <a:t> 48 37 12 92 86 33</a:t>
            </a:r>
          </a:p>
        </p:txBody>
      </p:sp>
    </p:spTree>
    <p:extLst>
      <p:ext uri="{BB962C8B-B14F-4D97-AF65-F5344CB8AC3E}">
        <p14:creationId xmlns:p14="http://schemas.microsoft.com/office/powerpoint/2010/main" val="338929400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DFC08-C4C0-49E5-B8C4-8FC22F3AF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Mergesort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F359B4-D6E6-4C6C-AF6D-A5C67329112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Implementação recursiva</a:t>
            </a:r>
          </a:p>
          <a:p>
            <a:pPr lvl="1"/>
            <a:r>
              <a:rPr lang="pt-BR" dirty="0"/>
              <a:t>Como garantir que duas metades estejam ordenadas?</a:t>
            </a:r>
          </a:p>
          <a:p>
            <a:pPr lvl="2"/>
            <a:r>
              <a:rPr lang="pt-BR" dirty="0"/>
              <a:t>Aplica-se o </a:t>
            </a:r>
            <a:r>
              <a:rPr lang="pt-BR" dirty="0" err="1"/>
              <a:t>Mergesort</a:t>
            </a:r>
            <a:r>
              <a:rPr lang="pt-BR" dirty="0"/>
              <a:t>, recursivamente, em cada metade do vetor!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9D8A3CD-DC3A-46D1-BA38-579E2457E71B}"/>
              </a:ext>
            </a:extLst>
          </p:cNvPr>
          <p:cNvGraphicFramePr>
            <a:graphicFrameLocks noGrp="1"/>
          </p:cNvGraphicFramePr>
          <p:nvPr/>
        </p:nvGraphicFramePr>
        <p:xfrm>
          <a:off x="1259632" y="3773557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2413818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507930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4409106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30463569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7679688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144365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3312774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76721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99809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DAC6BCA-078D-451C-BFC2-D634B2E784D7}"/>
              </a:ext>
            </a:extLst>
          </p:cNvPr>
          <p:cNvGraphicFramePr>
            <a:graphicFrameLocks noGrp="1"/>
          </p:cNvGraphicFramePr>
          <p:nvPr/>
        </p:nvGraphicFramePr>
        <p:xfrm>
          <a:off x="899592" y="5069061"/>
          <a:ext cx="3026904" cy="376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26">
                  <a:extLst>
                    <a:ext uri="{9D8B030D-6E8A-4147-A177-3AD203B41FA5}">
                      <a16:colId xmlns:a16="http://schemas.microsoft.com/office/drawing/2014/main" val="577833024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983365949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4154870714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3511352775"/>
                    </a:ext>
                  </a:extLst>
                </a:gridCol>
              </a:tblGrid>
              <a:tr h="376163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027972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EB75950-C66B-4A03-9948-96C5A7A3D967}"/>
              </a:ext>
            </a:extLst>
          </p:cNvPr>
          <p:cNvGraphicFramePr>
            <a:graphicFrameLocks noGrp="1"/>
          </p:cNvGraphicFramePr>
          <p:nvPr/>
        </p:nvGraphicFramePr>
        <p:xfrm>
          <a:off x="4689348" y="5074384"/>
          <a:ext cx="30269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26">
                  <a:extLst>
                    <a:ext uri="{9D8B030D-6E8A-4147-A177-3AD203B41FA5}">
                      <a16:colId xmlns:a16="http://schemas.microsoft.com/office/drawing/2014/main" val="577833024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983365949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4154870714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3511352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027972"/>
                  </a:ext>
                </a:extLst>
              </a:tr>
            </a:tbl>
          </a:graphicData>
        </a:graphic>
      </p:graphicFrame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80807964-71E0-425A-A76D-2D33CB46132B}"/>
              </a:ext>
            </a:extLst>
          </p:cNvPr>
          <p:cNvCxnSpPr>
            <a:cxnSpLocks/>
          </p:cNvCxnSpPr>
          <p:nvPr/>
        </p:nvCxnSpPr>
        <p:spPr>
          <a:xfrm flipH="1">
            <a:off x="2413044" y="4221088"/>
            <a:ext cx="1726908" cy="749617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9B5B99FC-F96F-4837-967E-BF03AD995A4A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4499992" y="4221088"/>
            <a:ext cx="1702808" cy="853296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633E1164-C49C-40F2-881D-E0D6F668F3C0}"/>
              </a:ext>
            </a:extLst>
          </p:cNvPr>
          <p:cNvCxnSpPr>
            <a:cxnSpLocks/>
          </p:cNvCxnSpPr>
          <p:nvPr/>
        </p:nvCxnSpPr>
        <p:spPr>
          <a:xfrm flipH="1">
            <a:off x="1763688" y="5482382"/>
            <a:ext cx="575868" cy="56419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CD4CD6C3-BD7C-4851-A2F6-0E2794C35759}"/>
              </a:ext>
            </a:extLst>
          </p:cNvPr>
          <p:cNvCxnSpPr>
            <a:cxnSpLocks/>
          </p:cNvCxnSpPr>
          <p:nvPr/>
        </p:nvCxnSpPr>
        <p:spPr>
          <a:xfrm>
            <a:off x="2699596" y="5482382"/>
            <a:ext cx="648268" cy="51235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EEA6E53E-70A3-4C32-957C-70231B2E22EA}"/>
              </a:ext>
            </a:extLst>
          </p:cNvPr>
          <p:cNvCxnSpPr>
            <a:cxnSpLocks/>
          </p:cNvCxnSpPr>
          <p:nvPr/>
        </p:nvCxnSpPr>
        <p:spPr>
          <a:xfrm flipH="1">
            <a:off x="5508300" y="5492013"/>
            <a:ext cx="575868" cy="56419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549692CF-013A-4700-B99D-480B91BA83DA}"/>
              </a:ext>
            </a:extLst>
          </p:cNvPr>
          <p:cNvCxnSpPr>
            <a:cxnSpLocks/>
          </p:cNvCxnSpPr>
          <p:nvPr/>
        </p:nvCxnSpPr>
        <p:spPr>
          <a:xfrm>
            <a:off x="6444208" y="5492013"/>
            <a:ext cx="648268" cy="51235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B0D80FFA-17A5-46B8-B9B3-DCDCDED87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81434"/>
              </p:ext>
            </p:extLst>
          </p:nvPr>
        </p:nvGraphicFramePr>
        <p:xfrm>
          <a:off x="738825" y="6317754"/>
          <a:ext cx="13359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994">
                  <a:extLst>
                    <a:ext uri="{9D8B030D-6E8A-4147-A177-3AD203B41FA5}">
                      <a16:colId xmlns:a16="http://schemas.microsoft.com/office/drawing/2014/main" val="2976521453"/>
                    </a:ext>
                  </a:extLst>
                </a:gridCol>
                <a:gridCol w="667994">
                  <a:extLst>
                    <a:ext uri="{9D8B030D-6E8A-4147-A177-3AD203B41FA5}">
                      <a16:colId xmlns:a16="http://schemas.microsoft.com/office/drawing/2014/main" val="4151905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937511"/>
                  </a:ext>
                </a:extLst>
              </a:tr>
            </a:tbl>
          </a:graphicData>
        </a:graphic>
      </p:graphicFrame>
      <p:graphicFrame>
        <p:nvGraphicFramePr>
          <p:cNvPr id="18" name="Tabela 17">
            <a:extLst>
              <a:ext uri="{FF2B5EF4-FFF2-40B4-BE49-F238E27FC236}">
                <a16:creationId xmlns:a16="http://schemas.microsoft.com/office/drawing/2014/main" id="{FB108572-4EB4-4C53-81A9-536073177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21283"/>
              </p:ext>
            </p:extLst>
          </p:nvPr>
        </p:nvGraphicFramePr>
        <p:xfrm>
          <a:off x="2608504" y="6317754"/>
          <a:ext cx="13359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994">
                  <a:extLst>
                    <a:ext uri="{9D8B030D-6E8A-4147-A177-3AD203B41FA5}">
                      <a16:colId xmlns:a16="http://schemas.microsoft.com/office/drawing/2014/main" val="2976521453"/>
                    </a:ext>
                  </a:extLst>
                </a:gridCol>
                <a:gridCol w="667994">
                  <a:extLst>
                    <a:ext uri="{9D8B030D-6E8A-4147-A177-3AD203B41FA5}">
                      <a16:colId xmlns:a16="http://schemas.microsoft.com/office/drawing/2014/main" val="4151905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937511"/>
                  </a:ext>
                </a:extLst>
              </a:tr>
            </a:tbl>
          </a:graphicData>
        </a:graphic>
      </p:graphicFrame>
      <p:graphicFrame>
        <p:nvGraphicFramePr>
          <p:cNvPr id="19" name="Tabela 18">
            <a:extLst>
              <a:ext uri="{FF2B5EF4-FFF2-40B4-BE49-F238E27FC236}">
                <a16:creationId xmlns:a16="http://schemas.microsoft.com/office/drawing/2014/main" id="{6BE7E6A5-3CC5-4FA1-A638-95BF984BB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053997"/>
              </p:ext>
            </p:extLst>
          </p:nvPr>
        </p:nvGraphicFramePr>
        <p:xfrm>
          <a:off x="4866812" y="6317754"/>
          <a:ext cx="13359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994">
                  <a:extLst>
                    <a:ext uri="{9D8B030D-6E8A-4147-A177-3AD203B41FA5}">
                      <a16:colId xmlns:a16="http://schemas.microsoft.com/office/drawing/2014/main" val="2976521453"/>
                    </a:ext>
                  </a:extLst>
                </a:gridCol>
                <a:gridCol w="667994">
                  <a:extLst>
                    <a:ext uri="{9D8B030D-6E8A-4147-A177-3AD203B41FA5}">
                      <a16:colId xmlns:a16="http://schemas.microsoft.com/office/drawing/2014/main" val="4151905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937511"/>
                  </a:ext>
                </a:extLst>
              </a:tr>
            </a:tbl>
          </a:graphicData>
        </a:graphic>
      </p:graphicFrame>
      <p:graphicFrame>
        <p:nvGraphicFramePr>
          <p:cNvPr id="20" name="Tabela 19">
            <a:extLst>
              <a:ext uri="{FF2B5EF4-FFF2-40B4-BE49-F238E27FC236}">
                <a16:creationId xmlns:a16="http://schemas.microsoft.com/office/drawing/2014/main" id="{F2FEEF9B-5222-41A1-B055-FA595BE4F2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413632"/>
              </p:ext>
            </p:extLst>
          </p:nvPr>
        </p:nvGraphicFramePr>
        <p:xfrm>
          <a:off x="6736491" y="6317754"/>
          <a:ext cx="13359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994">
                  <a:extLst>
                    <a:ext uri="{9D8B030D-6E8A-4147-A177-3AD203B41FA5}">
                      <a16:colId xmlns:a16="http://schemas.microsoft.com/office/drawing/2014/main" val="2976521453"/>
                    </a:ext>
                  </a:extLst>
                </a:gridCol>
                <a:gridCol w="667994">
                  <a:extLst>
                    <a:ext uri="{9D8B030D-6E8A-4147-A177-3AD203B41FA5}">
                      <a16:colId xmlns:a16="http://schemas.microsoft.com/office/drawing/2014/main" val="4151905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937511"/>
                  </a:ext>
                </a:extLst>
              </a:tr>
            </a:tbl>
          </a:graphicData>
        </a:graphic>
      </p:graphicFrame>
      <p:sp>
        <p:nvSpPr>
          <p:cNvPr id="21" name="CaixaDeTexto 20">
            <a:extLst>
              <a:ext uri="{FF2B5EF4-FFF2-40B4-BE49-F238E27FC236}">
                <a16:creationId xmlns:a16="http://schemas.microsoft.com/office/drawing/2014/main" id="{F72FCA27-0CA3-4285-AD25-393DC748F49F}"/>
              </a:ext>
            </a:extLst>
          </p:cNvPr>
          <p:cNvSpPr txBox="1"/>
          <p:nvPr/>
        </p:nvSpPr>
        <p:spPr>
          <a:xfrm>
            <a:off x="4200533" y="6448683"/>
            <a:ext cx="798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...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10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8814C-D346-4A18-8B15-49E7F53E2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Mergesort</a:t>
            </a: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6AE98A9-2D4E-4376-AB84-D0795094CF34}"/>
              </a:ext>
            </a:extLst>
          </p:cNvPr>
          <p:cNvSpPr/>
          <p:nvPr/>
        </p:nvSpPr>
        <p:spPr>
          <a:xfrm>
            <a:off x="467544" y="1772816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sort(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vetor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high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low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high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mid =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high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/ 2;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sort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vetor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low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sort(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vetor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mid + 1,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high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merge(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vetor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aux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mid,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high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200707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E112C6-A48D-44EE-958E-D76A119E9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Mergesort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B52E78A-4710-4C06-A5CF-B31E7E67D98E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Análise eficiência assintótica</a:t>
                </a:r>
              </a:p>
              <a:p>
                <a:pPr lvl="1"/>
                <a:r>
                  <a:rPr lang="pt-BR" dirty="0"/>
                  <a:t>Tempo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lvl="3"/>
                <a:r>
                  <a:rPr lang="pt-BR" dirty="0"/>
                  <a:t>Demonstração em sala!</a:t>
                </a:r>
              </a:p>
              <a:p>
                <a:pPr lvl="2"/>
                <a:r>
                  <a:rPr lang="pt-BR" dirty="0"/>
                  <a:t>Mais eficiente que </a:t>
                </a:r>
                <a:r>
                  <a:rPr lang="pt-BR" dirty="0" err="1"/>
                  <a:t>bubblesort</a:t>
                </a:r>
                <a:r>
                  <a:rPr lang="pt-BR" dirty="0"/>
                  <a:t>, </a:t>
                </a:r>
                <a:r>
                  <a:rPr lang="pt-BR" dirty="0" err="1"/>
                  <a:t>selection</a:t>
                </a:r>
                <a:r>
                  <a:rPr lang="pt-BR" dirty="0"/>
                  <a:t> </a:t>
                </a:r>
                <a:r>
                  <a:rPr lang="pt-BR" dirty="0" err="1"/>
                  <a:t>sort</a:t>
                </a:r>
                <a:r>
                  <a:rPr lang="pt-BR" dirty="0"/>
                  <a:t> e </a:t>
                </a:r>
                <a:r>
                  <a:rPr lang="pt-BR" dirty="0" err="1"/>
                  <a:t>insertion</a:t>
                </a:r>
                <a:r>
                  <a:rPr lang="pt-BR" dirty="0"/>
                  <a:t> </a:t>
                </a:r>
                <a:r>
                  <a:rPr lang="pt-BR" dirty="0" err="1"/>
                  <a:t>sort</a:t>
                </a:r>
                <a:r>
                  <a:rPr lang="pt-BR" dirty="0"/>
                  <a:t> [2]</a:t>
                </a:r>
              </a:p>
              <a:p>
                <a:pPr lvl="2"/>
                <a:r>
                  <a:rPr lang="pt-BR" dirty="0"/>
                  <a:t>Porém, espaço extra é necessário</a:t>
                </a:r>
              </a:p>
              <a:p>
                <a:pPr lvl="3"/>
                <a:r>
                  <a:rPr lang="pt-BR" dirty="0"/>
                  <a:t>Vetor auxiliar</a:t>
                </a:r>
              </a:p>
              <a:p>
                <a:pPr lvl="1"/>
                <a:r>
                  <a:rPr lang="pt-BR" dirty="0"/>
                  <a:t>Espaço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B52E78A-4710-4C06-A5CF-B31E7E67D9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30783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Como o </a:t>
            </a:r>
            <a:r>
              <a:rPr lang="pt-BR" dirty="0" err="1"/>
              <a:t>Mergesort</a:t>
            </a:r>
            <a:r>
              <a:rPr lang="pt-BR" dirty="0"/>
              <a:t>, também é baseado no paradigma “dividir para conquistar”</a:t>
            </a:r>
          </a:p>
          <a:p>
            <a:r>
              <a:rPr lang="pt-BR" dirty="0"/>
              <a:t>Entretanto, divisões das partições são dinâmicas</a:t>
            </a:r>
          </a:p>
          <a:p>
            <a:r>
              <a:rPr lang="pt-BR" dirty="0"/>
              <a:t>Passos básicos: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pt-BR" dirty="0"/>
              <a:t>Escolhe-se um pivô 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pt-BR" dirty="0"/>
              <a:t>O pivô é posicionado de forma que todos os elementos anteriores a ele sejam menores e todos os posteriores, maiores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pt-BR" dirty="0"/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pt-BR" dirty="0"/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pt-BR" dirty="0"/>
              <a:t>Recursivamente, </a:t>
            </a:r>
            <a:r>
              <a:rPr lang="pt-BR" dirty="0" err="1"/>
              <a:t>subvetores</a:t>
            </a:r>
            <a:r>
              <a:rPr lang="pt-BR" dirty="0"/>
              <a:t> à esquerda e à direita são ordenados 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31ABD54-E856-4C18-B0C7-8E77D0840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500883"/>
              </p:ext>
            </p:extLst>
          </p:nvPr>
        </p:nvGraphicFramePr>
        <p:xfrm>
          <a:off x="1835696" y="5013176"/>
          <a:ext cx="532859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740">
                  <a:extLst>
                    <a:ext uri="{9D8B030D-6E8A-4147-A177-3AD203B41FA5}">
                      <a16:colId xmlns:a16="http://schemas.microsoft.com/office/drawing/2014/main" val="1994092279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1714011531"/>
                    </a:ext>
                  </a:extLst>
                </a:gridCol>
                <a:gridCol w="2164742">
                  <a:extLst>
                    <a:ext uri="{9D8B030D-6E8A-4147-A177-3AD203B41FA5}">
                      <a16:colId xmlns:a16="http://schemas.microsoft.com/office/drawing/2014/main" val="41328407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3300"/>
                          </a:solidFill>
                        </a:rPr>
                        <a:t>Elementos menores que  o pivô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pivô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3300"/>
                          </a:solidFill>
                        </a:rPr>
                        <a:t>Elementos maiores que  o pivô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6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60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 base no item dos 2 fica claro que o pivô encontra-se na sua posição correta</a:t>
            </a:r>
          </a:p>
          <a:p>
            <a:pPr lvl="1"/>
            <a:r>
              <a:rPr lang="pt-BR" dirty="0"/>
              <a:t>No entanto, os </a:t>
            </a:r>
            <a:r>
              <a:rPr lang="pt-BR" dirty="0" err="1"/>
              <a:t>subvetores</a:t>
            </a:r>
            <a:r>
              <a:rPr lang="pt-BR" dirty="0"/>
              <a:t> à esquerda e à direita não necessariamente estarão ordenados</a:t>
            </a:r>
          </a:p>
          <a:p>
            <a:r>
              <a:rPr lang="pt-BR" dirty="0"/>
              <a:t>Ao executar as chamadas recursivas, ordenamos os </a:t>
            </a:r>
            <a:r>
              <a:rPr lang="pt-BR" dirty="0" err="1"/>
              <a:t>subvetores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543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25 57 48 37 12 92  86 33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938375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(</a:t>
            </a:r>
            <a:r>
              <a:rPr lang="pt-BR" dirty="0">
                <a:solidFill>
                  <a:srgbClr val="FF0000"/>
                </a:solidFill>
              </a:rPr>
              <a:t>25</a:t>
            </a:r>
            <a:r>
              <a:rPr lang="pt-BR" dirty="0"/>
              <a:t> 57 48 37 12 92  86 33}</a:t>
            </a:r>
          </a:p>
          <a:p>
            <a:r>
              <a:rPr lang="pt-BR" dirty="0">
                <a:solidFill>
                  <a:srgbClr val="FF0000"/>
                </a:solidFill>
              </a:rPr>
              <a:t>pivo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41579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(12) </a:t>
            </a:r>
            <a:r>
              <a:rPr lang="pt-BR" dirty="0">
                <a:solidFill>
                  <a:srgbClr val="FF0000"/>
                </a:solidFill>
              </a:rPr>
              <a:t>25</a:t>
            </a:r>
            <a:r>
              <a:rPr lang="pt-BR" dirty="0"/>
              <a:t> (57 48 37 92  86 33)</a:t>
            </a:r>
          </a:p>
          <a:p>
            <a:r>
              <a:rPr lang="pt-BR" dirty="0"/>
              <a:t>Pivo colocado na posição correta</a:t>
            </a:r>
          </a:p>
          <a:p>
            <a:pPr lvl="1"/>
            <a:r>
              <a:rPr lang="pt-BR" dirty="0"/>
              <a:t>Por enquanto, abstraímos a forma como isso é feito...</a:t>
            </a:r>
          </a:p>
          <a:p>
            <a:pPr lvl="1"/>
            <a:r>
              <a:rPr lang="pt-BR" dirty="0"/>
              <a:t>25 encontra-se na posição correta</a:t>
            </a:r>
          </a:p>
          <a:p>
            <a:pPr lvl="1"/>
            <a:r>
              <a:rPr lang="pt-BR" dirty="0"/>
              <a:t>(12) &lt; 25 &lt; (57 ... 33) </a:t>
            </a:r>
          </a:p>
          <a:p>
            <a:r>
              <a:rPr lang="pt-BR" dirty="0"/>
              <a:t>Aplicamos o metodo recursivamente a cada um dos subvetores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676360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(</a:t>
            </a:r>
            <a:r>
              <a:rPr lang="pt-BR" dirty="0">
                <a:solidFill>
                  <a:srgbClr val="FF0000"/>
                </a:solidFill>
              </a:rPr>
              <a:t>12</a:t>
            </a:r>
            <a:r>
              <a:rPr lang="pt-BR" dirty="0"/>
              <a:t>) 25 (57 48 37 92  86 33)</a:t>
            </a:r>
          </a:p>
          <a:p>
            <a:pPr lvl="1"/>
            <a:r>
              <a:rPr lang="pt-BR" dirty="0"/>
              <a:t>Ordenação do </a:t>
            </a:r>
            <a:r>
              <a:rPr lang="pt-BR" dirty="0" err="1"/>
              <a:t>subvetor</a:t>
            </a:r>
            <a:r>
              <a:rPr lang="pt-BR" dirty="0"/>
              <a:t> à esquerda de 25 (antigo pivô)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894809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(12) 25 (</a:t>
            </a:r>
            <a:r>
              <a:rPr lang="pt-BR" dirty="0">
                <a:solidFill>
                  <a:srgbClr val="FF0000"/>
                </a:solidFill>
              </a:rPr>
              <a:t>57</a:t>
            </a:r>
            <a:r>
              <a:rPr lang="pt-BR" dirty="0"/>
              <a:t> 48 37 92  86 33)</a:t>
            </a:r>
          </a:p>
          <a:p>
            <a:r>
              <a:rPr lang="pt-BR" dirty="0"/>
              <a:t>Ordenação do </a:t>
            </a:r>
            <a:r>
              <a:rPr lang="pt-BR" dirty="0" err="1"/>
              <a:t>subvetor</a:t>
            </a:r>
            <a:r>
              <a:rPr lang="pt-BR" dirty="0"/>
              <a:t> à direita de 25 (antigo pivô)</a:t>
            </a:r>
          </a:p>
          <a:p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611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25 57 48 37 12 92 86 33</a:t>
            </a:r>
          </a:p>
        </p:txBody>
      </p:sp>
    </p:spTree>
    <p:extLst>
      <p:ext uri="{BB962C8B-B14F-4D97-AF65-F5344CB8AC3E}">
        <p14:creationId xmlns:p14="http://schemas.microsoft.com/office/powerpoint/2010/main" val="173324424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(48 37 33) </a:t>
            </a:r>
            <a:r>
              <a:rPr lang="pt-BR" dirty="0">
                <a:solidFill>
                  <a:srgbClr val="FF0000"/>
                </a:solidFill>
              </a:rPr>
              <a:t>57</a:t>
            </a:r>
            <a:r>
              <a:rPr lang="pt-BR" dirty="0"/>
              <a:t>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59291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</a:t>
            </a:r>
            <a:r>
              <a:rPr lang="pt-BR" dirty="0">
                <a:solidFill>
                  <a:srgbClr val="FF0000"/>
                </a:solidFill>
              </a:rPr>
              <a:t>48</a:t>
            </a:r>
            <a:r>
              <a:rPr lang="pt-BR" dirty="0"/>
              <a:t> 37 33)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42062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(37 33) </a:t>
            </a:r>
            <a:r>
              <a:rPr lang="pt-BR" dirty="0">
                <a:solidFill>
                  <a:srgbClr val="FF0000"/>
                </a:solidFill>
              </a:rPr>
              <a:t>48</a:t>
            </a:r>
            <a:r>
              <a:rPr lang="pt-BR" dirty="0"/>
              <a:t>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85877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</a:t>
            </a:r>
            <a:r>
              <a:rPr lang="pt-BR" dirty="0">
                <a:solidFill>
                  <a:srgbClr val="FF0000"/>
                </a:solidFill>
              </a:rPr>
              <a:t>37</a:t>
            </a:r>
            <a:r>
              <a:rPr lang="pt-BR" dirty="0"/>
              <a:t> 33) 48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338549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(33) </a:t>
            </a:r>
            <a:r>
              <a:rPr lang="pt-BR" dirty="0">
                <a:solidFill>
                  <a:srgbClr val="FF0000"/>
                </a:solidFill>
              </a:rPr>
              <a:t>37</a:t>
            </a:r>
            <a:r>
              <a:rPr lang="pt-BR" dirty="0"/>
              <a:t> 48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714660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</a:t>
            </a:r>
            <a:r>
              <a:rPr lang="pt-BR" dirty="0">
                <a:solidFill>
                  <a:srgbClr val="FF0000"/>
                </a:solidFill>
              </a:rPr>
              <a:t>33</a:t>
            </a:r>
            <a:r>
              <a:rPr lang="pt-BR" dirty="0"/>
              <a:t>) 37 48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032095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408314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</a:t>
            </a:r>
            <a:r>
              <a:rPr lang="pt-BR" dirty="0">
                <a:solidFill>
                  <a:srgbClr val="FF0000"/>
                </a:solidFill>
              </a:rPr>
              <a:t>92 </a:t>
            </a:r>
            <a:r>
              <a:rPr lang="pt-BR" dirty="0"/>
              <a:t>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549511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(86 </a:t>
            </a:r>
            <a:r>
              <a:rPr lang="pt-BR" dirty="0">
                <a:solidFill>
                  <a:srgbClr val="FF0000"/>
                </a:solidFill>
              </a:rPr>
              <a:t>92</a:t>
            </a:r>
            <a:r>
              <a:rPr lang="pt-BR" dirty="0"/>
              <a:t>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9648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(86) 92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38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228E1-EBE0-48C4-A384-5D8049F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Bubble</a:t>
            </a:r>
            <a:r>
              <a:rPr lang="pt-BR" dirty="0"/>
              <a:t> </a:t>
            </a:r>
            <a:r>
              <a:rPr lang="pt-BR" dirty="0" err="1"/>
              <a:t>Sort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713F1C-42DB-4006-AFA1-3922A76A3F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Exemplo:</a:t>
            </a:r>
          </a:p>
          <a:p>
            <a:r>
              <a:rPr lang="pt-BR" dirty="0"/>
              <a:t>Primeira passagem: </a:t>
            </a:r>
          </a:p>
          <a:p>
            <a:pPr lvl="1"/>
            <a:r>
              <a:rPr lang="pt-BR" dirty="0"/>
              <a:t>25 </a:t>
            </a:r>
            <a:r>
              <a:rPr lang="pt-BR" dirty="0">
                <a:solidFill>
                  <a:srgbClr val="FF0000"/>
                </a:solidFill>
              </a:rPr>
              <a:t>57 48 </a:t>
            </a:r>
            <a:r>
              <a:rPr lang="pt-BR" dirty="0"/>
              <a:t>37 12 92 86 33</a:t>
            </a:r>
          </a:p>
        </p:txBody>
      </p:sp>
    </p:spTree>
    <p:extLst>
      <p:ext uri="{BB962C8B-B14F-4D97-AF65-F5344CB8AC3E}">
        <p14:creationId xmlns:p14="http://schemas.microsoft.com/office/powerpoint/2010/main" val="288267569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</a:t>
            </a:r>
            <a:r>
              <a:rPr lang="pt-BR" dirty="0">
                <a:solidFill>
                  <a:srgbClr val="FF0000"/>
                </a:solidFill>
              </a:rPr>
              <a:t>86</a:t>
            </a:r>
            <a:r>
              <a:rPr lang="pt-BR" dirty="0"/>
              <a:t>) 92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901243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12 25 33 37 48 57 86 92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797816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 err="1"/>
              <a:t>ub</a:t>
            </a:r>
            <a:r>
              <a:rPr lang="pt-BR" dirty="0"/>
              <a:t> (limite máximo do subvetor)</a:t>
            </a:r>
          </a:p>
          <a:p>
            <a:pPr lvl="1"/>
            <a:r>
              <a:rPr lang="pt-BR" dirty="0" err="1"/>
              <a:t>lb</a:t>
            </a:r>
            <a:r>
              <a:rPr lang="pt-BR" dirty="0"/>
              <a:t> (limite mínimo do </a:t>
            </a:r>
            <a:r>
              <a:rPr lang="pt-BR" dirty="0" err="1"/>
              <a:t>subvetor</a:t>
            </a:r>
            <a:r>
              <a:rPr lang="pt-BR" dirty="0"/>
              <a:t>)</a:t>
            </a:r>
          </a:p>
          <a:p>
            <a:pPr lvl="1"/>
            <a:r>
              <a:rPr lang="pt-BR" dirty="0" err="1"/>
              <a:t>pivo</a:t>
            </a:r>
            <a:r>
              <a:rPr lang="pt-BR" dirty="0"/>
              <a:t>=v[</a:t>
            </a:r>
            <a:r>
              <a:rPr lang="pt-BR" dirty="0" err="1"/>
              <a:t>lb</a:t>
            </a:r>
            <a:r>
              <a:rPr lang="pt-BR" dirty="0"/>
              <a:t>] (elemento cuja posição será procurada)</a:t>
            </a:r>
          </a:p>
          <a:p>
            <a:pPr lvl="2"/>
            <a:r>
              <a:rPr lang="pt-BR" dirty="0"/>
              <a:t>Nessa implementação, utilizamos o primeiro elemento do </a:t>
            </a:r>
            <a:r>
              <a:rPr lang="pt-BR" dirty="0" err="1"/>
              <a:t>subvetor</a:t>
            </a:r>
            <a:r>
              <a:rPr lang="pt-BR" dirty="0"/>
              <a:t> como pivô</a:t>
            </a:r>
          </a:p>
          <a:p>
            <a:pPr lvl="2"/>
            <a:r>
              <a:rPr lang="pt-BR" dirty="0"/>
              <a:t>Outras abordagens podem ser utilizadas:</a:t>
            </a:r>
          </a:p>
          <a:p>
            <a:pPr lvl="3"/>
            <a:r>
              <a:rPr lang="pt-BR" dirty="0"/>
              <a:t>Escolha aleatória, elemento do meio, do final, mediana de n elementos, ...</a:t>
            </a:r>
          </a:p>
          <a:p>
            <a:pPr lvl="3"/>
            <a:r>
              <a:rPr lang="pt-BR" dirty="0"/>
              <a:t>Necessário trocar o elemento escolhido como pivô para a posição </a:t>
            </a:r>
            <a:r>
              <a:rPr lang="pt-BR" dirty="0" err="1"/>
              <a:t>lb</a:t>
            </a:r>
            <a:endParaRPr lang="pt-BR" dirty="0"/>
          </a:p>
          <a:p>
            <a:pPr lvl="3"/>
            <a:endParaRPr lang="pt-BR" dirty="0"/>
          </a:p>
          <a:p>
            <a:pPr lvl="3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836630"/>
              </p:ext>
            </p:extLst>
          </p:nvPr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09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152983"/>
              </p:ext>
            </p:extLst>
          </p:nvPr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26211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2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971600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6444208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1981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1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1619672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6444208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00845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1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339752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6444208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1374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2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987824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6444208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59131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2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987824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796136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0357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987824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28351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26156</TotalTime>
  <Words>3016</Words>
  <Application>Microsoft Office PowerPoint</Application>
  <PresentationFormat>Apresentação na tela (4:3)</PresentationFormat>
  <Paragraphs>838</Paragraphs>
  <Slides>113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113</vt:i4>
      </vt:variant>
    </vt:vector>
  </HeadingPairs>
  <TitlesOfParts>
    <vt:vector size="122" baseType="lpstr">
      <vt:lpstr>Arial</vt:lpstr>
      <vt:lpstr>Calibri</vt:lpstr>
      <vt:lpstr>Cambria Math</vt:lpstr>
      <vt:lpstr>Consolas</vt:lpstr>
      <vt:lpstr>Tw Cen MT</vt:lpstr>
      <vt:lpstr>Wingdings</vt:lpstr>
      <vt:lpstr>Wingdings 2</vt:lpstr>
      <vt:lpstr>Tema do Office</vt:lpstr>
      <vt:lpstr>Mediano</vt:lpstr>
      <vt:lpstr>Algoritmos de ordenação </vt:lpstr>
      <vt:lpstr>O que veremos nesta aula?</vt:lpstr>
      <vt:lpstr>Introdução</vt:lpstr>
      <vt:lpstr>Introdução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 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BubbleSort</vt:lpstr>
      <vt:lpstr>Bublesort</vt:lpstr>
      <vt:lpstr>Mergesort</vt:lpstr>
      <vt:lpstr>Mergesort</vt:lpstr>
      <vt:lpstr>Mergesort</vt:lpstr>
      <vt:lpstr>Mergesort</vt:lpstr>
      <vt:lpstr>Mergesort</vt:lpstr>
      <vt:lpstr>Mergesort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Referências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 mesquita</cp:lastModifiedBy>
  <cp:revision>351</cp:revision>
  <dcterms:created xsi:type="dcterms:W3CDTF">2013-05-23T18:15:36Z</dcterms:created>
  <dcterms:modified xsi:type="dcterms:W3CDTF">2018-06-01T22:05:52Z</dcterms:modified>
</cp:coreProperties>
</file>